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Proxima Nova"/>
      <p:regular r:id="rId25"/>
      <p:bold r:id="rId26"/>
      <p:italic r:id="rId27"/>
      <p:boldItalic r:id="rId28"/>
    </p:embeddedFont>
    <p:embeddedFont>
      <p:font typeface="Encode Sans Semi Condensed ExtraBold"/>
      <p:bold r:id="rId29"/>
    </p:embeddedFont>
    <p:embeddedFont>
      <p:font typeface="Proxima Nova Semibold"/>
      <p:regular r:id="rId30"/>
      <p:bold r:id="rId31"/>
      <p:boldItalic r:id="rId32"/>
    </p:embeddedFont>
    <p:embeddedFont>
      <p:font typeface="Oswald SemiBold"/>
      <p:regular r:id="rId33"/>
      <p:bold r:id="rId34"/>
    </p:embeddedFont>
    <p:embeddedFont>
      <p:font typeface="Alfa Slab One"/>
      <p:regular r:id="rId35"/>
    </p:embeddedFont>
    <p:embeddedFont>
      <p:font typeface="Oswald Medium"/>
      <p:regular r:id="rId36"/>
      <p:bold r:id="rId37"/>
    </p:embeddedFont>
    <p:embeddedFont>
      <p:font typeface="Teko"/>
      <p:regular r:id="rId38"/>
      <p:bold r:id="rId39"/>
    </p:embeddedFont>
    <p:embeddedFont>
      <p:font typeface="Source Code Pro"/>
      <p:regular r:id="rId40"/>
      <p:bold r:id="rId41"/>
      <p:italic r:id="rId42"/>
      <p:boldItalic r:id="rId43"/>
    </p:embeddedFont>
    <p:embeddedFont>
      <p:font typeface="Encode Sans Semi Condensed"/>
      <p:regular r:id="rId44"/>
      <p:bold r:id="rId45"/>
    </p:embeddedFont>
    <p:embeddedFont>
      <p:font typeface="Oswald"/>
      <p:regular r:id="rId46"/>
      <p:bold r:id="rId47"/>
    </p:embeddedFont>
    <p:embeddedFont>
      <p:font typeface="Encode Sans Semi Condensed SemiBold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EEBDA0D-6D78-4BAF-ACDD-AB151DC5D203}">
  <a:tblStyle styleId="{EEEBDA0D-6D78-4BAF-ACDD-AB151DC5D2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urceCodePro-regular.fntdata"/><Relationship Id="rId42" Type="http://schemas.openxmlformats.org/officeDocument/2006/relationships/font" Target="fonts/SourceCodePro-italic.fntdata"/><Relationship Id="rId41" Type="http://schemas.openxmlformats.org/officeDocument/2006/relationships/font" Target="fonts/SourceCodePro-bold.fntdata"/><Relationship Id="rId44" Type="http://schemas.openxmlformats.org/officeDocument/2006/relationships/font" Target="fonts/EncodeSansSemiCondensed-regular.fntdata"/><Relationship Id="rId43" Type="http://schemas.openxmlformats.org/officeDocument/2006/relationships/font" Target="fonts/SourceCodePro-boldItalic.fntdata"/><Relationship Id="rId46" Type="http://schemas.openxmlformats.org/officeDocument/2006/relationships/font" Target="fonts/Oswald-regular.fntdata"/><Relationship Id="rId45" Type="http://schemas.openxmlformats.org/officeDocument/2006/relationships/font" Target="fonts/EncodeSansSemiCondense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EncodeSansSemiCondensedSemiBold-regular.fntdata"/><Relationship Id="rId47" Type="http://schemas.openxmlformats.org/officeDocument/2006/relationships/font" Target="fonts/Oswald-bold.fntdata"/><Relationship Id="rId49" Type="http://schemas.openxmlformats.org/officeDocument/2006/relationships/font" Target="fonts/EncodeSansSemiCondensedSemiBold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roximaNovaSemibold-bold.fntdata"/><Relationship Id="rId30" Type="http://schemas.openxmlformats.org/officeDocument/2006/relationships/font" Target="fonts/ProximaNovaSemibold-regular.fntdata"/><Relationship Id="rId33" Type="http://schemas.openxmlformats.org/officeDocument/2006/relationships/font" Target="fonts/OswaldSemiBold-regular.fntdata"/><Relationship Id="rId32" Type="http://schemas.openxmlformats.org/officeDocument/2006/relationships/font" Target="fonts/ProximaNovaSemibold-boldItalic.fntdata"/><Relationship Id="rId35" Type="http://schemas.openxmlformats.org/officeDocument/2006/relationships/font" Target="fonts/AlfaSlabOne-regular.fntdata"/><Relationship Id="rId34" Type="http://schemas.openxmlformats.org/officeDocument/2006/relationships/font" Target="fonts/OswaldSemiBold-bold.fntdata"/><Relationship Id="rId37" Type="http://schemas.openxmlformats.org/officeDocument/2006/relationships/font" Target="fonts/OswaldMedium-bold.fntdata"/><Relationship Id="rId36" Type="http://schemas.openxmlformats.org/officeDocument/2006/relationships/font" Target="fonts/OswaldMedium-regular.fntdata"/><Relationship Id="rId39" Type="http://schemas.openxmlformats.org/officeDocument/2006/relationships/font" Target="fonts/Teko-bold.fntdata"/><Relationship Id="rId38" Type="http://schemas.openxmlformats.org/officeDocument/2006/relationships/font" Target="fonts/Teko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font" Target="fonts/ProximaNova-bold.fntdata"/><Relationship Id="rId25" Type="http://schemas.openxmlformats.org/officeDocument/2006/relationships/font" Target="fonts/ProximaNova-regular.fntdata"/><Relationship Id="rId28" Type="http://schemas.openxmlformats.org/officeDocument/2006/relationships/font" Target="fonts/ProximaNova-boldItalic.fntdata"/><Relationship Id="rId27" Type="http://schemas.openxmlformats.org/officeDocument/2006/relationships/font" Target="fonts/ProximaNova-italic.fntdata"/><Relationship Id="rId29" Type="http://schemas.openxmlformats.org/officeDocument/2006/relationships/font" Target="fonts/EncodeSansSemiCondensedExtraBold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gif>
</file>

<file path=ppt/media/image5.png>
</file>

<file path=ppt/media/image6.gif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64a59dc4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64a59dc4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ab2509a51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ab2509a51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8e7c07adf0_6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8e7c07adf0_6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8e7c07adf0_6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8e7c07adf0_6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8e7c07adf0_6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8e7c07adf0_6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dfdfb8f53feb56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dfdfb8f53feb56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dfdfb8f53feb563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dfdfb8f53feb563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dfdfb8f53feb563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dfdfb8f53feb563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ac2d607763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ac2d607763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64a59dc436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264a59dc436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ab65f7b036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ab65f7b03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64a59dc436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64a59dc436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ab65f7b036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ab65f7b036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ac2d607763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ac2d607763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ac2d607763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ac2d607763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ab65f7b036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ab65f7b036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ab2509a51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ab2509a51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8e7c07ac4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8e7c07ac4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508001" y="457200"/>
            <a:ext cx="64476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b="0" sz="3300"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" type="body"/>
          </p:nvPr>
        </p:nvSpPr>
        <p:spPr>
          <a:xfrm>
            <a:off x="508001" y="3352800"/>
            <a:ext cx="6447600" cy="11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3F3F3F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2" name="Google Shape;62;p13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6442997" y="4531022"/>
            <a:ext cx="512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>
    <p:push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2499508" y="105602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3158270" y="1628539"/>
            <a:ext cx="96300" cy="5745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3993241" y="2808098"/>
            <a:ext cx="704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3132395" y="2311364"/>
            <a:ext cx="96300" cy="5745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3132395" y="3099304"/>
            <a:ext cx="96300" cy="5745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3993242" y="3521908"/>
            <a:ext cx="704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3132395" y="3887236"/>
            <a:ext cx="96300" cy="5745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" name="Google Shape;75;p14"/>
          <p:cNvGrpSpPr/>
          <p:nvPr/>
        </p:nvGrpSpPr>
        <p:grpSpPr>
          <a:xfrm>
            <a:off x="-542515" y="2425842"/>
            <a:ext cx="8867915" cy="2308515"/>
            <a:chOff x="-2310701" y="5222359"/>
            <a:chExt cx="5623282" cy="2308515"/>
          </a:xfrm>
        </p:grpSpPr>
        <p:sp>
          <p:nvSpPr>
            <p:cNvPr id="76" name="Google Shape;76;p14"/>
            <p:cNvSpPr txBox="1"/>
            <p:nvPr/>
          </p:nvSpPr>
          <p:spPr>
            <a:xfrm>
              <a:off x="-2310701" y="6761374"/>
              <a:ext cx="26448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44546A"/>
                  </a:solidFill>
                  <a:latin typeface="Oswald"/>
                  <a:ea typeface="Oswald"/>
                  <a:cs typeface="Oswald"/>
                  <a:sym typeface="Oswald"/>
                </a:rPr>
                <a:t>Lusain Nima</a:t>
              </a:r>
              <a:endParaRPr>
                <a:solidFill>
                  <a:srgbClr val="44546A"/>
                </a:solidFill>
                <a:latin typeface="Oswald"/>
                <a:ea typeface="Oswald"/>
                <a:cs typeface="Oswald"/>
                <a:sym typeface="Oswald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44546A"/>
                  </a:solidFill>
                  <a:latin typeface="Oswald"/>
                  <a:ea typeface="Oswald"/>
                  <a:cs typeface="Oswald"/>
                  <a:sym typeface="Oswald"/>
                </a:rPr>
                <a:t>Lecturer</a:t>
              </a:r>
              <a:endParaRPr b="1">
                <a:solidFill>
                  <a:srgbClr val="44546A"/>
                </a:solidFill>
                <a:latin typeface="Oswald"/>
                <a:ea typeface="Oswald"/>
                <a:cs typeface="Oswald"/>
                <a:sym typeface="Oswald"/>
              </a:endParaRPr>
            </a:p>
            <a:p>
              <a:pPr indent="457200" lvl="0" marL="45720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400">
                  <a:solidFill>
                    <a:srgbClr val="44546A"/>
                  </a:solidFill>
                  <a:latin typeface="Oswald"/>
                  <a:ea typeface="Oswald"/>
                  <a:cs typeface="Oswald"/>
                  <a:sym typeface="Oswald"/>
                </a:rPr>
                <a:t>Green University of Bangladesh</a:t>
              </a:r>
              <a:endParaRPr>
                <a:solidFill>
                  <a:srgbClr val="44546A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  <p:sp>
          <p:nvSpPr>
            <p:cNvPr id="77" name="Google Shape;77;p14"/>
            <p:cNvSpPr txBox="1"/>
            <p:nvPr/>
          </p:nvSpPr>
          <p:spPr>
            <a:xfrm>
              <a:off x="264581" y="5222359"/>
              <a:ext cx="3048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A5A5A5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78" name="Google Shape;78;p14"/>
          <p:cNvSpPr txBox="1"/>
          <p:nvPr/>
        </p:nvSpPr>
        <p:spPr>
          <a:xfrm>
            <a:off x="-390873" y="1278975"/>
            <a:ext cx="362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 Instructor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4445051" y="5718157"/>
            <a:ext cx="3115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4321206" y="766873"/>
            <a:ext cx="4822800" cy="7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" name="Google Shape;81;p14"/>
          <p:cNvGrpSpPr/>
          <p:nvPr/>
        </p:nvGrpSpPr>
        <p:grpSpPr>
          <a:xfrm>
            <a:off x="0" y="78925"/>
            <a:ext cx="2286687" cy="685800"/>
            <a:chOff x="0" y="237682"/>
            <a:chExt cx="3412456" cy="685800"/>
          </a:xfrm>
        </p:grpSpPr>
        <p:sp>
          <p:nvSpPr>
            <p:cNvPr id="82" name="Google Shape;82;p14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4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4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4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87" name="Google Shape;87;p14"/>
          <p:cNvSpPr txBox="1"/>
          <p:nvPr/>
        </p:nvSpPr>
        <p:spPr>
          <a:xfrm>
            <a:off x="253826" y="193025"/>
            <a:ext cx="2336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sz="1100"/>
          </a:p>
        </p:txBody>
      </p:sp>
      <p:pic>
        <p:nvPicPr>
          <p:cNvPr descr="Green University of Bangladesh" id="88" name="Google Shape;8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04057" y="106160"/>
            <a:ext cx="1757363" cy="58578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4"/>
          <p:cNvSpPr/>
          <p:nvPr/>
        </p:nvSpPr>
        <p:spPr>
          <a:xfrm>
            <a:off x="524489" y="2203057"/>
            <a:ext cx="1571100" cy="9879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4"/>
          <p:cNvSpPr/>
          <p:nvPr/>
        </p:nvSpPr>
        <p:spPr>
          <a:xfrm>
            <a:off x="252250" y="1668300"/>
            <a:ext cx="2115600" cy="20574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3250" y="1720212"/>
            <a:ext cx="1953600" cy="1953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2" name="Google Shape;92;p14"/>
          <p:cNvSpPr/>
          <p:nvPr/>
        </p:nvSpPr>
        <p:spPr>
          <a:xfrm>
            <a:off x="2367850" y="167875"/>
            <a:ext cx="524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5"/>
                </a:solidFill>
                <a:latin typeface="Teko"/>
                <a:ea typeface="Teko"/>
                <a:cs typeface="Teko"/>
                <a:sym typeface="Teko"/>
              </a:rPr>
              <a:t>Electronic Devices and Circuits &amp; Pulse Tech</a:t>
            </a:r>
            <a:endParaRPr sz="1100">
              <a:solidFill>
                <a:schemeClr val="accent5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200">
              <a:solidFill>
                <a:srgbClr val="A20000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4126006" y="1737125"/>
            <a:ext cx="4280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D7D31"/>
                </a:solidFill>
                <a:latin typeface="Alfa Slab One"/>
                <a:ea typeface="Alfa Slab One"/>
                <a:cs typeface="Alfa Slab One"/>
                <a:sym typeface="Alfa Slab One"/>
              </a:rPr>
              <a:t>Topic: </a:t>
            </a:r>
            <a:r>
              <a:rPr lang="en" sz="2400">
                <a:solidFill>
                  <a:srgbClr val="ED7D3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MOSFET </a:t>
            </a:r>
            <a:endParaRPr sz="2400">
              <a:solidFill>
                <a:srgbClr val="ED7D3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4" name="Google Shape;94;p14"/>
          <p:cNvSpPr/>
          <p:nvPr/>
        </p:nvSpPr>
        <p:spPr>
          <a:xfrm>
            <a:off x="3762500" y="2744302"/>
            <a:ext cx="5167500" cy="22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900">
                <a:solidFill>
                  <a:srgbClr val="980000"/>
                </a:solidFill>
                <a:latin typeface="Alfa Slab One"/>
                <a:ea typeface="Alfa Slab One"/>
                <a:cs typeface="Alfa Slab One"/>
                <a:sym typeface="Alfa Slab One"/>
              </a:rPr>
              <a:t>PRESENTED BY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Samayun Miah Chowdhury (222015031)</a:t>
            </a:r>
            <a:endParaRPr sz="2000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/>
          <p:nvPr/>
        </p:nvSpPr>
        <p:spPr>
          <a:xfrm>
            <a:off x="4523891" y="4957140"/>
            <a:ext cx="704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4523891" y="4957140"/>
            <a:ext cx="704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52;p23"/>
          <p:cNvGrpSpPr/>
          <p:nvPr/>
        </p:nvGrpSpPr>
        <p:grpSpPr>
          <a:xfrm>
            <a:off x="0" y="78925"/>
            <a:ext cx="2735083" cy="685800"/>
            <a:chOff x="0" y="237682"/>
            <a:chExt cx="3412456" cy="685800"/>
          </a:xfrm>
        </p:grpSpPr>
        <p:sp>
          <p:nvSpPr>
            <p:cNvPr id="253" name="Google Shape;253;p23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23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23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3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258" name="Google Shape;258;p23"/>
          <p:cNvSpPr txBox="1"/>
          <p:nvPr/>
        </p:nvSpPr>
        <p:spPr>
          <a:xfrm>
            <a:off x="121025" y="193025"/>
            <a:ext cx="28563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Green University of Bangladesh" id="259" name="Google Shape;25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3"/>
          <p:cNvSpPr/>
          <p:nvPr/>
        </p:nvSpPr>
        <p:spPr>
          <a:xfrm>
            <a:off x="3137975" y="167875"/>
            <a:ext cx="5769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B050"/>
                </a:solidFill>
                <a:latin typeface="Alfa Slab One"/>
                <a:ea typeface="Alfa Slab One"/>
                <a:cs typeface="Alfa Slab One"/>
                <a:sym typeface="Alfa Slab One"/>
              </a:rPr>
              <a:t> N- channel Depletion MOSFET:</a:t>
            </a:r>
            <a:endParaRPr sz="2200">
              <a:solidFill>
                <a:srgbClr val="00B050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B050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61" name="Google Shape;261;p23"/>
          <p:cNvSpPr/>
          <p:nvPr/>
        </p:nvSpPr>
        <p:spPr>
          <a:xfrm>
            <a:off x="2898908" y="76472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3"/>
          <p:cNvSpPr txBox="1"/>
          <p:nvPr>
            <p:ph idx="12" type="sldNum"/>
          </p:nvPr>
        </p:nvSpPr>
        <p:spPr>
          <a:xfrm>
            <a:off x="6699283" y="46537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63" name="Google Shape;26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0350" y="956875"/>
            <a:ext cx="3969696" cy="405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24"/>
          <p:cNvGrpSpPr/>
          <p:nvPr/>
        </p:nvGrpSpPr>
        <p:grpSpPr>
          <a:xfrm>
            <a:off x="0" y="78925"/>
            <a:ext cx="2735083" cy="685800"/>
            <a:chOff x="0" y="237682"/>
            <a:chExt cx="3412456" cy="685800"/>
          </a:xfrm>
        </p:grpSpPr>
        <p:sp>
          <p:nvSpPr>
            <p:cNvPr id="269" name="Google Shape;269;p24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24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24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24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274" name="Google Shape;274;p24"/>
          <p:cNvSpPr txBox="1"/>
          <p:nvPr/>
        </p:nvSpPr>
        <p:spPr>
          <a:xfrm>
            <a:off x="121025" y="193025"/>
            <a:ext cx="28563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Green University of Bangladesh" id="275" name="Google Shape;27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4"/>
          <p:cNvSpPr/>
          <p:nvPr/>
        </p:nvSpPr>
        <p:spPr>
          <a:xfrm>
            <a:off x="3137975" y="167875"/>
            <a:ext cx="54789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00B050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P-Channel Enhancement </a:t>
            </a:r>
            <a:r>
              <a:rPr b="1" lang="en" sz="2300">
                <a:solidFill>
                  <a:srgbClr val="00B050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MOSFET</a:t>
            </a:r>
            <a:endParaRPr b="1" sz="2700">
              <a:solidFill>
                <a:srgbClr val="00B050"/>
              </a:solidFill>
            </a:endParaRPr>
          </a:p>
        </p:txBody>
      </p:sp>
      <p:sp>
        <p:nvSpPr>
          <p:cNvPr id="277" name="Google Shape;277;p24"/>
          <p:cNvSpPr/>
          <p:nvPr/>
        </p:nvSpPr>
        <p:spPr>
          <a:xfrm>
            <a:off x="2499508" y="105602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24"/>
          <p:cNvSpPr txBox="1"/>
          <p:nvPr>
            <p:ph idx="12" type="sldNum"/>
          </p:nvPr>
        </p:nvSpPr>
        <p:spPr>
          <a:xfrm>
            <a:off x="6640833" y="46537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79" name="Google Shape;27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9500" y="1450525"/>
            <a:ext cx="6086924" cy="34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25"/>
          <p:cNvGrpSpPr/>
          <p:nvPr/>
        </p:nvGrpSpPr>
        <p:grpSpPr>
          <a:xfrm>
            <a:off x="0" y="78925"/>
            <a:ext cx="2735083" cy="685800"/>
            <a:chOff x="0" y="237682"/>
            <a:chExt cx="3412456" cy="685800"/>
          </a:xfrm>
        </p:grpSpPr>
        <p:sp>
          <p:nvSpPr>
            <p:cNvPr id="285" name="Google Shape;285;p25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25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25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25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25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290" name="Google Shape;290;p25"/>
          <p:cNvSpPr txBox="1"/>
          <p:nvPr/>
        </p:nvSpPr>
        <p:spPr>
          <a:xfrm>
            <a:off x="121025" y="193025"/>
            <a:ext cx="28563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Green University of Bangladesh" id="291" name="Google Shape;29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5"/>
          <p:cNvSpPr/>
          <p:nvPr/>
        </p:nvSpPr>
        <p:spPr>
          <a:xfrm>
            <a:off x="3137975" y="167875"/>
            <a:ext cx="45348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20212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P-Channel Enhancement </a:t>
            </a:r>
            <a:r>
              <a:rPr b="1" lang="en" sz="2300">
                <a:solidFill>
                  <a:srgbClr val="20212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MOSFET</a:t>
            </a:r>
            <a:endParaRPr b="1" sz="2700"/>
          </a:p>
        </p:txBody>
      </p:sp>
      <p:sp>
        <p:nvSpPr>
          <p:cNvPr id="293" name="Google Shape;293;p25"/>
          <p:cNvSpPr/>
          <p:nvPr/>
        </p:nvSpPr>
        <p:spPr>
          <a:xfrm>
            <a:off x="2499508" y="105602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25"/>
          <p:cNvSpPr txBox="1"/>
          <p:nvPr>
            <p:ph idx="12" type="sldNum"/>
          </p:nvPr>
        </p:nvSpPr>
        <p:spPr>
          <a:xfrm>
            <a:off x="6655783" y="46537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95" name="Google Shape;29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1875" y="1406323"/>
            <a:ext cx="5295900" cy="300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26"/>
          <p:cNvGrpSpPr/>
          <p:nvPr/>
        </p:nvGrpSpPr>
        <p:grpSpPr>
          <a:xfrm>
            <a:off x="0" y="78925"/>
            <a:ext cx="2735083" cy="685800"/>
            <a:chOff x="0" y="237682"/>
            <a:chExt cx="3412456" cy="685800"/>
          </a:xfrm>
        </p:grpSpPr>
        <p:sp>
          <p:nvSpPr>
            <p:cNvPr id="301" name="Google Shape;301;p26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26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306" name="Google Shape;306;p26"/>
          <p:cNvSpPr txBox="1"/>
          <p:nvPr/>
        </p:nvSpPr>
        <p:spPr>
          <a:xfrm>
            <a:off x="121025" y="193025"/>
            <a:ext cx="28563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Green University of Bangladesh" id="307" name="Google Shape;30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6"/>
          <p:cNvSpPr/>
          <p:nvPr/>
        </p:nvSpPr>
        <p:spPr>
          <a:xfrm>
            <a:off x="2735075" y="193025"/>
            <a:ext cx="63297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0212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P-Channel Enhancement MOSFET V-I Characteristics</a:t>
            </a:r>
            <a:endParaRPr b="1" sz="2000"/>
          </a:p>
        </p:txBody>
      </p:sp>
      <p:sp>
        <p:nvSpPr>
          <p:cNvPr id="309" name="Google Shape;309;p26"/>
          <p:cNvSpPr/>
          <p:nvPr/>
        </p:nvSpPr>
        <p:spPr>
          <a:xfrm>
            <a:off x="2838358" y="76472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26"/>
          <p:cNvSpPr txBox="1"/>
          <p:nvPr>
            <p:ph idx="12" type="sldNum"/>
          </p:nvPr>
        </p:nvSpPr>
        <p:spPr>
          <a:xfrm>
            <a:off x="6655783" y="46537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11" name="Google Shape;31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5150" y="1136650"/>
            <a:ext cx="4688550" cy="337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oogle Shape;316;p27"/>
          <p:cNvGrpSpPr/>
          <p:nvPr/>
        </p:nvGrpSpPr>
        <p:grpSpPr>
          <a:xfrm>
            <a:off x="0" y="78925"/>
            <a:ext cx="2735083" cy="685800"/>
            <a:chOff x="0" y="237682"/>
            <a:chExt cx="3412456" cy="685800"/>
          </a:xfrm>
        </p:grpSpPr>
        <p:sp>
          <p:nvSpPr>
            <p:cNvPr id="317" name="Google Shape;317;p27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27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27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27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27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322" name="Google Shape;322;p27"/>
          <p:cNvSpPr txBox="1"/>
          <p:nvPr/>
        </p:nvSpPr>
        <p:spPr>
          <a:xfrm>
            <a:off x="121025" y="193025"/>
            <a:ext cx="2856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Green University of Bangladesh" id="323" name="Google Shape;32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7"/>
          <p:cNvSpPr/>
          <p:nvPr/>
        </p:nvSpPr>
        <p:spPr>
          <a:xfrm>
            <a:off x="3950875" y="109625"/>
            <a:ext cx="37698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B050"/>
                </a:solidFill>
                <a:highlight>
                  <a:srgbClr val="FFFFFF"/>
                </a:highlight>
              </a:rPr>
              <a:t> P-Channel Depletion MOSFET:</a:t>
            </a:r>
            <a:endParaRPr b="1" sz="3300">
              <a:solidFill>
                <a:srgbClr val="00B050"/>
              </a:solidFill>
            </a:endParaRPr>
          </a:p>
        </p:txBody>
      </p:sp>
      <p:sp>
        <p:nvSpPr>
          <p:cNvPr id="325" name="Google Shape;325;p27"/>
          <p:cNvSpPr/>
          <p:nvPr/>
        </p:nvSpPr>
        <p:spPr>
          <a:xfrm>
            <a:off x="3074100" y="528425"/>
            <a:ext cx="60699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27"/>
          <p:cNvSpPr txBox="1"/>
          <p:nvPr>
            <p:ph idx="12" type="sldNum"/>
          </p:nvPr>
        </p:nvSpPr>
        <p:spPr>
          <a:xfrm>
            <a:off x="6655783" y="46537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27" name="Google Shape;32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1325" y="1062400"/>
            <a:ext cx="5767103" cy="373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Google Shape;332;p28"/>
          <p:cNvGrpSpPr/>
          <p:nvPr/>
        </p:nvGrpSpPr>
        <p:grpSpPr>
          <a:xfrm>
            <a:off x="0" y="78925"/>
            <a:ext cx="2456968" cy="685800"/>
            <a:chOff x="0" y="237682"/>
            <a:chExt cx="3412456" cy="685800"/>
          </a:xfrm>
        </p:grpSpPr>
        <p:sp>
          <p:nvSpPr>
            <p:cNvPr id="333" name="Google Shape;333;p28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28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28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28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28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338" name="Google Shape;338;p28"/>
          <p:cNvSpPr txBox="1"/>
          <p:nvPr/>
        </p:nvSpPr>
        <p:spPr>
          <a:xfrm>
            <a:off x="121025" y="193025"/>
            <a:ext cx="23358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Green University of Bangladesh" id="339" name="Google Shape;33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28"/>
          <p:cNvSpPr/>
          <p:nvPr/>
        </p:nvSpPr>
        <p:spPr>
          <a:xfrm>
            <a:off x="3674225" y="78925"/>
            <a:ext cx="37698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B050"/>
                </a:solidFill>
                <a:highlight>
                  <a:srgbClr val="FFFFFF"/>
                </a:highlight>
              </a:rPr>
              <a:t> P-Channel Depletion MOSFET:</a:t>
            </a:r>
            <a:endParaRPr b="1" sz="3200">
              <a:solidFill>
                <a:srgbClr val="00B050"/>
              </a:solidFill>
            </a:endParaRPr>
          </a:p>
        </p:txBody>
      </p:sp>
      <p:sp>
        <p:nvSpPr>
          <p:cNvPr id="341" name="Google Shape;341;p28"/>
          <p:cNvSpPr/>
          <p:nvPr/>
        </p:nvSpPr>
        <p:spPr>
          <a:xfrm>
            <a:off x="2735083" y="52842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8"/>
          <p:cNvSpPr txBox="1"/>
          <p:nvPr>
            <p:ph idx="12" type="sldNum"/>
          </p:nvPr>
        </p:nvSpPr>
        <p:spPr>
          <a:xfrm>
            <a:off x="6655783" y="46537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43" name="Google Shape;34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8575" y="867100"/>
            <a:ext cx="6895931" cy="345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29"/>
          <p:cNvGrpSpPr/>
          <p:nvPr/>
        </p:nvGrpSpPr>
        <p:grpSpPr>
          <a:xfrm>
            <a:off x="0" y="78925"/>
            <a:ext cx="2251197" cy="685800"/>
            <a:chOff x="0" y="237682"/>
            <a:chExt cx="3412456" cy="685800"/>
          </a:xfrm>
        </p:grpSpPr>
        <p:sp>
          <p:nvSpPr>
            <p:cNvPr id="349" name="Google Shape;349;p29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29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29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9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9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354" name="Google Shape;354;p29"/>
          <p:cNvSpPr txBox="1"/>
          <p:nvPr/>
        </p:nvSpPr>
        <p:spPr>
          <a:xfrm>
            <a:off x="121025" y="193025"/>
            <a:ext cx="23841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Green University of Bangladesh" id="355" name="Google Shape;35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29"/>
          <p:cNvSpPr/>
          <p:nvPr/>
        </p:nvSpPr>
        <p:spPr>
          <a:xfrm>
            <a:off x="2904675" y="78925"/>
            <a:ext cx="61668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B050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 P-Channel Depletion MOSFET V-I Characteristics:</a:t>
            </a:r>
            <a:endParaRPr b="1" sz="3000">
              <a:solidFill>
                <a:srgbClr val="00B050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357" name="Google Shape;357;p29"/>
          <p:cNvSpPr/>
          <p:nvPr/>
        </p:nvSpPr>
        <p:spPr>
          <a:xfrm>
            <a:off x="2350425" y="543125"/>
            <a:ext cx="6593100" cy="1080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29"/>
          <p:cNvSpPr txBox="1"/>
          <p:nvPr>
            <p:ph idx="12" type="sldNum"/>
          </p:nvPr>
        </p:nvSpPr>
        <p:spPr>
          <a:xfrm>
            <a:off x="6655783" y="46537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59" name="Google Shape;35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9475" y="889150"/>
            <a:ext cx="6058111" cy="374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0500" y="828175"/>
            <a:ext cx="3577126" cy="3577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een University of Bangladesh" id="365" name="Google Shape;365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30"/>
          <p:cNvSpPr txBox="1"/>
          <p:nvPr/>
        </p:nvSpPr>
        <p:spPr>
          <a:xfrm>
            <a:off x="253826" y="193025"/>
            <a:ext cx="23361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grpSp>
        <p:nvGrpSpPr>
          <p:cNvPr id="367" name="Google Shape;367;p30"/>
          <p:cNvGrpSpPr/>
          <p:nvPr/>
        </p:nvGrpSpPr>
        <p:grpSpPr>
          <a:xfrm>
            <a:off x="0" y="78925"/>
            <a:ext cx="2735083" cy="685800"/>
            <a:chOff x="0" y="237682"/>
            <a:chExt cx="3412456" cy="685800"/>
          </a:xfrm>
        </p:grpSpPr>
        <p:sp>
          <p:nvSpPr>
            <p:cNvPr id="368" name="Google Shape;368;p30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30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30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30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373" name="Google Shape;373;p30"/>
          <p:cNvSpPr txBox="1"/>
          <p:nvPr/>
        </p:nvSpPr>
        <p:spPr>
          <a:xfrm>
            <a:off x="121025" y="193025"/>
            <a:ext cx="28563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204</a:t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74" name="Google Shape;374;p30"/>
          <p:cNvSpPr txBox="1"/>
          <p:nvPr/>
        </p:nvSpPr>
        <p:spPr>
          <a:xfrm>
            <a:off x="2721356" y="4797225"/>
            <a:ext cx="225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4"/>
                </a:solidFill>
              </a:rPr>
              <a:t>Page: </a:t>
            </a:r>
            <a:r>
              <a:rPr b="1" lang="en">
                <a:solidFill>
                  <a:schemeClr val="accent4"/>
                </a:solidFill>
              </a:rPr>
              <a:t>4</a:t>
            </a:r>
            <a:endParaRPr sz="14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76" name="Google Shape;376;p30"/>
          <p:cNvSpPr/>
          <p:nvPr/>
        </p:nvSpPr>
        <p:spPr>
          <a:xfrm>
            <a:off x="2868250" y="167875"/>
            <a:ext cx="5881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B050"/>
                </a:solidFill>
                <a:latin typeface="Alfa Slab One"/>
                <a:ea typeface="Alfa Slab One"/>
                <a:cs typeface="Alfa Slab One"/>
                <a:sym typeface="Alfa Slab One"/>
              </a:rPr>
              <a:t>Applications of MOSFETs:</a:t>
            </a:r>
            <a:endParaRPr b="1" sz="1800">
              <a:solidFill>
                <a:srgbClr val="00B050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377" name="Google Shape;377;p30"/>
          <p:cNvSpPr/>
          <p:nvPr/>
        </p:nvSpPr>
        <p:spPr>
          <a:xfrm>
            <a:off x="2868258" y="52842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30"/>
          <p:cNvSpPr txBox="1"/>
          <p:nvPr/>
        </p:nvSpPr>
        <p:spPr>
          <a:xfrm>
            <a:off x="-121350" y="1287875"/>
            <a:ext cx="57612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Microprocessors:</a:t>
            </a:r>
            <a:r>
              <a:rPr lang="en"/>
              <a:t> MOSFETs are the basic building blocks of microprocessors, which are the brains of computers.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Memory chips:</a:t>
            </a:r>
            <a:r>
              <a:rPr lang="en"/>
              <a:t> MOSFETs are used to store data in memory chips.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Logic circuits:</a:t>
            </a:r>
            <a:r>
              <a:rPr lang="en"/>
              <a:t> MOSFETs are used to build logic circuits, which are used to perform calculations and make decisions.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Power electronics:</a:t>
            </a:r>
            <a:r>
              <a:rPr lang="en"/>
              <a:t> MOSFETs can be used to switch high currents and voltages, making them useful in power electronics applications such as motor control and inverters.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1"/>
          <p:cNvSpPr/>
          <p:nvPr/>
        </p:nvSpPr>
        <p:spPr>
          <a:xfrm>
            <a:off x="4321206" y="766873"/>
            <a:ext cx="4822800" cy="7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4" name="Google Shape;384;p31"/>
          <p:cNvGrpSpPr/>
          <p:nvPr/>
        </p:nvGrpSpPr>
        <p:grpSpPr>
          <a:xfrm>
            <a:off x="0" y="78925"/>
            <a:ext cx="2336167" cy="685800"/>
            <a:chOff x="0" y="237682"/>
            <a:chExt cx="3412456" cy="685800"/>
          </a:xfrm>
        </p:grpSpPr>
        <p:sp>
          <p:nvSpPr>
            <p:cNvPr id="385" name="Google Shape;385;p31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31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31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31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390" name="Google Shape;390;p31"/>
          <p:cNvSpPr txBox="1"/>
          <p:nvPr/>
        </p:nvSpPr>
        <p:spPr>
          <a:xfrm>
            <a:off x="253826" y="193025"/>
            <a:ext cx="23361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descr="Green University of Bangladesh" id="391" name="Google Shape;39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04057" y="106160"/>
            <a:ext cx="1757363" cy="585788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1"/>
          <p:cNvSpPr txBox="1"/>
          <p:nvPr>
            <p:ph idx="12" type="sldNum"/>
          </p:nvPr>
        </p:nvSpPr>
        <p:spPr>
          <a:xfrm>
            <a:off x="6354343" y="3497413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93" name="Google Shape;393;p31"/>
          <p:cNvSpPr/>
          <p:nvPr/>
        </p:nvSpPr>
        <p:spPr>
          <a:xfrm>
            <a:off x="2589925" y="128775"/>
            <a:ext cx="58950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A20000"/>
                </a:solidFill>
                <a:latin typeface="Teko"/>
                <a:ea typeface="Teko"/>
                <a:cs typeface="Teko"/>
                <a:sym typeface="Teko"/>
              </a:rPr>
              <a:t>Electronic Devices and Circuits &amp; Pulse Tech</a:t>
            </a:r>
            <a:endParaRPr b="1" sz="2100">
              <a:solidFill>
                <a:srgbClr val="A20000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A20000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94" name="Google Shape;394;p31"/>
          <p:cNvSpPr/>
          <p:nvPr/>
        </p:nvSpPr>
        <p:spPr>
          <a:xfrm>
            <a:off x="0" y="4759748"/>
            <a:ext cx="91440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31"/>
          <p:cNvSpPr/>
          <p:nvPr/>
        </p:nvSpPr>
        <p:spPr>
          <a:xfrm>
            <a:off x="71374" y="4794500"/>
            <a:ext cx="11268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31"/>
          <p:cNvSpPr/>
          <p:nvPr/>
        </p:nvSpPr>
        <p:spPr>
          <a:xfrm>
            <a:off x="4132661" y="4755968"/>
            <a:ext cx="10473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The End</a:t>
            </a:r>
            <a:endParaRPr sz="18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31"/>
          <p:cNvSpPr/>
          <p:nvPr/>
        </p:nvSpPr>
        <p:spPr>
          <a:xfrm>
            <a:off x="8114447" y="4755987"/>
            <a:ext cx="10248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8" name="Google Shape;398;p31"/>
          <p:cNvPicPr preferRelativeResize="0"/>
          <p:nvPr/>
        </p:nvPicPr>
        <p:blipFill rotWithShape="1">
          <a:blip r:embed="rId4">
            <a:alphaModFix/>
          </a:blip>
          <a:srcRect b="17100" l="0" r="0" t="17100"/>
          <a:stretch/>
        </p:blipFill>
        <p:spPr>
          <a:xfrm>
            <a:off x="2230888" y="1369575"/>
            <a:ext cx="4682225" cy="263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5"/>
          <p:cNvGrpSpPr/>
          <p:nvPr/>
        </p:nvGrpSpPr>
        <p:grpSpPr>
          <a:xfrm>
            <a:off x="0" y="59179"/>
            <a:ext cx="2129031" cy="669135"/>
            <a:chOff x="0" y="237682"/>
            <a:chExt cx="3412456" cy="685800"/>
          </a:xfrm>
        </p:grpSpPr>
        <p:sp>
          <p:nvSpPr>
            <p:cNvPr id="103" name="Google Shape;103;p15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25700" lIns="51425" spcFirstLastPara="1" rIns="51425" wrap="square" tIns="2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25700" lIns="51425" spcFirstLastPara="1" rIns="51425" wrap="square" tIns="2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25700" lIns="51425" spcFirstLastPara="1" rIns="51425" wrap="square" tIns="2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25700" lIns="51425" spcFirstLastPara="1" rIns="51425" wrap="square" tIns="2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5"/>
            <p:cNvSpPr txBox="1"/>
            <p:nvPr/>
          </p:nvSpPr>
          <p:spPr>
            <a:xfrm>
              <a:off x="1036655" y="397957"/>
              <a:ext cx="132000" cy="27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5700" lIns="51425" spcFirstLastPara="1" rIns="51425" wrap="square" tIns="2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108" name="Google Shape;108;p15"/>
          <p:cNvSpPr txBox="1"/>
          <p:nvPr/>
        </p:nvSpPr>
        <p:spPr>
          <a:xfrm>
            <a:off x="253826" y="170528"/>
            <a:ext cx="23361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5700" lIns="51425" spcFirstLastPara="1" rIns="51425" wrap="square" tIns="2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CSE 303-CSE(181)</a:t>
            </a:r>
            <a:endParaRPr sz="800">
              <a:solidFill>
                <a:srgbClr val="FFFFFF"/>
              </a:solidFill>
            </a:endParaRPr>
          </a:p>
        </p:txBody>
      </p:sp>
      <p:pic>
        <p:nvPicPr>
          <p:cNvPr descr="Green University of Bangladesh" id="109" name="Google Shape;10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429417"/>
            <a:ext cx="1872225" cy="571602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/>
          <p:nvPr/>
        </p:nvSpPr>
        <p:spPr>
          <a:xfrm>
            <a:off x="3220575" y="-6"/>
            <a:ext cx="40512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25700" lIns="51425" spcFirstLastPara="1" rIns="51425" wrap="square" tIns="2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lang="en" sz="3300">
                <a:solidFill>
                  <a:srgbClr val="00B050"/>
                </a:solidFill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rPr>
              <a:t>Table of Contents</a:t>
            </a:r>
            <a:endParaRPr sz="1700">
              <a:solidFill>
                <a:srgbClr val="00B050"/>
              </a:solidFill>
              <a:latin typeface="Encode Sans Semi Condensed SemiBold"/>
              <a:ea typeface="Encode Sans Semi Condensed SemiBold"/>
              <a:cs typeface="Encode Sans Semi Condensed SemiBold"/>
              <a:sym typeface="Encode Sans Semi Condensed SemiBold"/>
            </a:endParaRPr>
          </a:p>
        </p:txBody>
      </p:sp>
      <p:sp>
        <p:nvSpPr>
          <p:cNvPr id="111" name="Google Shape;111;p15"/>
          <p:cNvSpPr/>
          <p:nvPr/>
        </p:nvSpPr>
        <p:spPr>
          <a:xfrm>
            <a:off x="2721352" y="582885"/>
            <a:ext cx="6430500" cy="1008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2721356" y="4797225"/>
            <a:ext cx="225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4"/>
                </a:solidFill>
              </a:rPr>
              <a:t>Page: 2</a:t>
            </a:r>
            <a:endParaRPr sz="14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" name="Google Shape;113;p15"/>
          <p:cNvGrpSpPr/>
          <p:nvPr/>
        </p:nvGrpSpPr>
        <p:grpSpPr>
          <a:xfrm>
            <a:off x="0" y="56675"/>
            <a:ext cx="2735083" cy="685800"/>
            <a:chOff x="0" y="237682"/>
            <a:chExt cx="3412456" cy="685800"/>
          </a:xfrm>
        </p:grpSpPr>
        <p:sp>
          <p:nvSpPr>
            <p:cNvPr id="114" name="Google Shape;114;p15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5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119" name="Google Shape;119;p15"/>
          <p:cNvSpPr txBox="1"/>
          <p:nvPr/>
        </p:nvSpPr>
        <p:spPr>
          <a:xfrm>
            <a:off x="167675" y="202525"/>
            <a:ext cx="2856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20" name="Google Shape;120;p15"/>
          <p:cNvSpPr txBox="1"/>
          <p:nvPr>
            <p:ph idx="12" type="sldNum"/>
          </p:nvPr>
        </p:nvSpPr>
        <p:spPr>
          <a:xfrm>
            <a:off x="6442997" y="4531022"/>
            <a:ext cx="5127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21" name="Google Shape;121;p15"/>
          <p:cNvGraphicFramePr/>
          <p:nvPr/>
        </p:nvGraphicFramePr>
        <p:xfrm>
          <a:off x="827700" y="114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{EEEBDA0D-6D78-4BAF-ACDD-AB151DC5D203}</a:tableStyleId>
              </a:tblPr>
              <a:tblGrid>
                <a:gridCol w="5946450"/>
                <a:gridCol w="1171400"/>
              </a:tblGrid>
              <a:tr h="3541725">
                <a:tc>
                  <a:txBody>
                    <a:bodyPr/>
                    <a:lstStyle/>
                    <a:p>
                      <a:pPr indent="-355600" lvl="0" marL="457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2000"/>
                        <a:buFont typeface="Proxima Nova"/>
                        <a:buChar char="❏"/>
                      </a:pPr>
                      <a:r>
                        <a:rPr lang="en" sz="200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Introduction of MOSFET:</a:t>
                      </a:r>
                      <a:endParaRPr sz="2000">
                        <a:solidFill>
                          <a:schemeClr val="accent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55600" lvl="0" marL="457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2000"/>
                        <a:buFont typeface="Proxima Nova"/>
                        <a:buChar char="❏"/>
                      </a:pPr>
                      <a:r>
                        <a:rPr lang="en" sz="200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Types of MOSFET</a:t>
                      </a:r>
                      <a:endParaRPr sz="2000">
                        <a:solidFill>
                          <a:schemeClr val="accent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55600" lvl="0" marL="457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2000"/>
                        <a:buFont typeface="Proxima Nova"/>
                        <a:buChar char="❏"/>
                      </a:pPr>
                      <a:r>
                        <a:rPr lang="en" sz="200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Advantages of MOSFETs:</a:t>
                      </a:r>
                      <a:endParaRPr sz="2000">
                        <a:solidFill>
                          <a:schemeClr val="accent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55600" lvl="0" marL="457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2000"/>
                        <a:buFont typeface="Proxima Nova"/>
                        <a:buChar char="❏"/>
                      </a:pPr>
                      <a:r>
                        <a:rPr lang="en" sz="200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Disadvantages of MOSFETs:</a:t>
                      </a:r>
                      <a:endParaRPr sz="2000">
                        <a:solidFill>
                          <a:schemeClr val="accent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556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2000"/>
                        <a:buFont typeface="Proxima Nova"/>
                        <a:buChar char="❏"/>
                      </a:pPr>
                      <a:r>
                        <a:rPr lang="en" sz="200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Type of MOSFET : V-I Characteristics</a:t>
                      </a:r>
                      <a:endParaRPr sz="2000">
                        <a:solidFill>
                          <a:schemeClr val="accent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55600" lvl="0" marL="457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2000"/>
                        <a:buFont typeface="Proxima Nova"/>
                        <a:buChar char="❏"/>
                      </a:pPr>
                      <a:r>
                        <a:rPr lang="en" sz="200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N-Channel Enhancement MOSFET</a:t>
                      </a:r>
                      <a:endParaRPr sz="2000">
                        <a:solidFill>
                          <a:schemeClr val="accent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429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1800"/>
                        <a:buFont typeface="Proxima Nova"/>
                        <a:buChar char="❏"/>
                      </a:pPr>
                      <a:r>
                        <a:rPr lang="en" sz="180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N-Channel Enhancement MOSFET V-I Characteristics </a:t>
                      </a:r>
                      <a:endParaRPr sz="1800">
                        <a:solidFill>
                          <a:schemeClr val="accent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556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2000"/>
                        <a:buFont typeface="Proxima Nova"/>
                        <a:buChar char="❏"/>
                      </a:pPr>
                      <a:r>
                        <a:rPr lang="en" sz="200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N- channel Depletion MOSFET:</a:t>
                      </a:r>
                      <a:endParaRPr sz="2000">
                        <a:solidFill>
                          <a:schemeClr val="accent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55600" lvl="0" marL="457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2000"/>
                        <a:buFont typeface="Proxima Nova"/>
                        <a:buChar char="❏"/>
                      </a:pPr>
                      <a:r>
                        <a:rPr lang="en" sz="200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P-Channel MOSFET</a:t>
                      </a:r>
                      <a:endParaRPr sz="2000">
                        <a:solidFill>
                          <a:schemeClr val="accent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-355600" lvl="0" marL="45720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2000"/>
                        <a:buFont typeface="Proxima Nova"/>
                        <a:buChar char="❏"/>
                      </a:pPr>
                      <a:r>
                        <a:rPr lang="en" sz="200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Applications of MOSFETs:</a:t>
                      </a:r>
                      <a:endParaRPr sz="2000">
                        <a:solidFill>
                          <a:schemeClr val="accent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4"/>
                          </a:solidFill>
                          <a:latin typeface="Encode Sans Semi Condensed"/>
                          <a:ea typeface="Encode Sans Semi Condensed"/>
                          <a:cs typeface="Encode Sans Semi Condensed"/>
                          <a:sym typeface="Encode Sans Semi Condensed"/>
                        </a:rPr>
                        <a:t>3</a:t>
                      </a:r>
                      <a:endParaRPr sz="2000">
                        <a:solidFill>
                          <a:schemeClr val="accent4"/>
                        </a:solidFill>
                        <a:latin typeface="Encode Sans Semi Condensed"/>
                        <a:ea typeface="Encode Sans Semi Condensed"/>
                        <a:cs typeface="Encode Sans Semi Condensed"/>
                        <a:sym typeface="Encode Sans Semi Condensed"/>
                      </a:endParaRPr>
                    </a:p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4"/>
                          </a:solidFill>
                          <a:latin typeface="Encode Sans Semi Condensed"/>
                          <a:ea typeface="Encode Sans Semi Condensed"/>
                          <a:cs typeface="Encode Sans Semi Condensed"/>
                          <a:sym typeface="Encode Sans Semi Condensed"/>
                        </a:rPr>
                        <a:t>4</a:t>
                      </a:r>
                      <a:endParaRPr sz="2000">
                        <a:solidFill>
                          <a:schemeClr val="accent4"/>
                        </a:solidFill>
                        <a:latin typeface="Encode Sans Semi Condensed"/>
                        <a:ea typeface="Encode Sans Semi Condensed"/>
                        <a:cs typeface="Encode Sans Semi Condensed"/>
                        <a:sym typeface="Encode Sans Semi Condensed"/>
                      </a:endParaRPr>
                    </a:p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4"/>
                          </a:solidFill>
                          <a:latin typeface="Encode Sans Semi Condensed"/>
                          <a:ea typeface="Encode Sans Semi Condensed"/>
                          <a:cs typeface="Encode Sans Semi Condensed"/>
                          <a:sym typeface="Encode Sans Semi Condensed"/>
                        </a:rPr>
                        <a:t>5</a:t>
                      </a:r>
                      <a:endParaRPr sz="2000">
                        <a:solidFill>
                          <a:schemeClr val="accent4"/>
                        </a:solidFill>
                        <a:latin typeface="Encode Sans Semi Condensed"/>
                        <a:ea typeface="Encode Sans Semi Condensed"/>
                        <a:cs typeface="Encode Sans Semi Condensed"/>
                        <a:sym typeface="Encode Sans Semi Condensed"/>
                      </a:endParaRPr>
                    </a:p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4"/>
                          </a:solidFill>
                          <a:latin typeface="Encode Sans Semi Condensed"/>
                          <a:ea typeface="Encode Sans Semi Condensed"/>
                          <a:cs typeface="Encode Sans Semi Condensed"/>
                          <a:sym typeface="Encode Sans Semi Condensed"/>
                        </a:rPr>
                        <a:t>6</a:t>
                      </a:r>
                      <a:endParaRPr sz="2000">
                        <a:solidFill>
                          <a:schemeClr val="accent4"/>
                        </a:solidFill>
                        <a:latin typeface="Encode Sans Semi Condensed"/>
                        <a:ea typeface="Encode Sans Semi Condensed"/>
                        <a:cs typeface="Encode Sans Semi Condensed"/>
                        <a:sym typeface="Encode Sans Semi Condensed"/>
                      </a:endParaRPr>
                    </a:p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4"/>
                          </a:solidFill>
                          <a:latin typeface="Encode Sans Semi Condensed"/>
                          <a:ea typeface="Encode Sans Semi Condensed"/>
                          <a:cs typeface="Encode Sans Semi Condensed"/>
                          <a:sym typeface="Encode Sans Semi Condensed"/>
                        </a:rPr>
                        <a:t>7</a:t>
                      </a:r>
                      <a:endParaRPr sz="2000">
                        <a:solidFill>
                          <a:schemeClr val="accent4"/>
                        </a:solidFill>
                        <a:latin typeface="Encode Sans Semi Condensed"/>
                        <a:ea typeface="Encode Sans Semi Condensed"/>
                        <a:cs typeface="Encode Sans Semi Condensed"/>
                        <a:sym typeface="Encode Sans Semi Condensed"/>
                      </a:endParaRPr>
                    </a:p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4"/>
                          </a:solidFill>
                          <a:latin typeface="Encode Sans Semi Condensed"/>
                          <a:ea typeface="Encode Sans Semi Condensed"/>
                          <a:cs typeface="Encode Sans Semi Condensed"/>
                          <a:sym typeface="Encode Sans Semi Condensed"/>
                        </a:rPr>
                        <a:t>8</a:t>
                      </a:r>
                      <a:endParaRPr sz="2000">
                        <a:solidFill>
                          <a:schemeClr val="accent4"/>
                        </a:solidFill>
                        <a:latin typeface="Encode Sans Semi Condensed"/>
                        <a:ea typeface="Encode Sans Semi Condensed"/>
                        <a:cs typeface="Encode Sans Semi Condensed"/>
                        <a:sym typeface="Encode Sans Semi Condensed"/>
                      </a:endParaRPr>
                    </a:p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4"/>
                          </a:solidFill>
                          <a:latin typeface="Encode Sans Semi Condensed"/>
                          <a:ea typeface="Encode Sans Semi Condensed"/>
                          <a:cs typeface="Encode Sans Semi Condensed"/>
                          <a:sym typeface="Encode Sans Semi Condensed"/>
                        </a:rPr>
                        <a:t>9</a:t>
                      </a:r>
                      <a:endParaRPr sz="2000">
                        <a:solidFill>
                          <a:schemeClr val="accent4"/>
                        </a:solidFill>
                        <a:latin typeface="Encode Sans Semi Condensed"/>
                        <a:ea typeface="Encode Sans Semi Condensed"/>
                        <a:cs typeface="Encode Sans Semi Condensed"/>
                        <a:sym typeface="Encode Sans Semi Condensed"/>
                      </a:endParaRPr>
                    </a:p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4"/>
                          </a:solidFill>
                          <a:latin typeface="Encode Sans Semi Condensed"/>
                          <a:ea typeface="Encode Sans Semi Condensed"/>
                          <a:cs typeface="Encode Sans Semi Condensed"/>
                          <a:sym typeface="Encode Sans Semi Condensed"/>
                        </a:rPr>
                        <a:t>10-16</a:t>
                      </a:r>
                      <a:endParaRPr sz="2000">
                        <a:solidFill>
                          <a:schemeClr val="accent4"/>
                        </a:solidFill>
                        <a:latin typeface="Encode Sans Semi Condensed"/>
                        <a:ea typeface="Encode Sans Semi Condensed"/>
                        <a:cs typeface="Encode Sans Semi Condensed"/>
                        <a:sym typeface="Encode Sans Semi Condensed"/>
                      </a:endParaRPr>
                    </a:p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4"/>
                          </a:solidFill>
                          <a:latin typeface="Encode Sans Semi Condensed"/>
                          <a:ea typeface="Encode Sans Semi Condensed"/>
                          <a:cs typeface="Encode Sans Semi Condensed"/>
                          <a:sym typeface="Encode Sans Semi Condensed"/>
                        </a:rPr>
                        <a:t>17</a:t>
                      </a:r>
                      <a:endParaRPr sz="2000">
                        <a:solidFill>
                          <a:schemeClr val="accent4"/>
                        </a:solidFill>
                        <a:latin typeface="Encode Sans Semi Condensed"/>
                        <a:ea typeface="Encode Sans Semi Condensed"/>
                        <a:cs typeface="Encode Sans Semi Condensed"/>
                        <a:sym typeface="Encode Sans Semi Condensed"/>
                      </a:endParaRPr>
                    </a:p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4"/>
                          </a:solidFill>
                          <a:latin typeface="Encode Sans Semi Condensed"/>
                          <a:ea typeface="Encode Sans Semi Condensed"/>
                          <a:cs typeface="Encode Sans Semi Condensed"/>
                          <a:sym typeface="Encode Sans Semi Condensed"/>
                        </a:rPr>
                        <a:t>18</a:t>
                      </a:r>
                      <a:endParaRPr sz="2000">
                        <a:solidFill>
                          <a:schemeClr val="accent4"/>
                        </a:solidFill>
                        <a:latin typeface="Encode Sans Semi Condensed"/>
                        <a:ea typeface="Encode Sans Semi Condensed"/>
                        <a:cs typeface="Encode Sans Semi Condensed"/>
                        <a:sym typeface="Encode Sans Semi Condensed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een University of Bangladesh" id="126" name="Google Shape;12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6"/>
          <p:cNvSpPr txBox="1"/>
          <p:nvPr/>
        </p:nvSpPr>
        <p:spPr>
          <a:xfrm>
            <a:off x="253826" y="193025"/>
            <a:ext cx="23361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28" name="Google Shape;128;p16"/>
          <p:cNvSpPr/>
          <p:nvPr/>
        </p:nvSpPr>
        <p:spPr>
          <a:xfrm>
            <a:off x="3137975" y="167875"/>
            <a:ext cx="5031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B050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Introduction of MOSFET</a:t>
            </a:r>
            <a:endParaRPr sz="3000">
              <a:solidFill>
                <a:srgbClr val="00B050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129" name="Google Shape;129;p16"/>
          <p:cNvSpPr/>
          <p:nvPr/>
        </p:nvSpPr>
        <p:spPr>
          <a:xfrm>
            <a:off x="2807758" y="675786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0" name="Google Shape;130;p16"/>
          <p:cNvGrpSpPr/>
          <p:nvPr/>
        </p:nvGrpSpPr>
        <p:grpSpPr>
          <a:xfrm>
            <a:off x="0" y="78925"/>
            <a:ext cx="2735083" cy="685800"/>
            <a:chOff x="0" y="237682"/>
            <a:chExt cx="3412456" cy="685800"/>
          </a:xfrm>
        </p:grpSpPr>
        <p:sp>
          <p:nvSpPr>
            <p:cNvPr id="131" name="Google Shape;131;p16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6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6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136" name="Google Shape;136;p16"/>
          <p:cNvSpPr txBox="1"/>
          <p:nvPr/>
        </p:nvSpPr>
        <p:spPr>
          <a:xfrm>
            <a:off x="121025" y="193025"/>
            <a:ext cx="2856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37" name="Google Shape;137;p16"/>
          <p:cNvSpPr txBox="1"/>
          <p:nvPr/>
        </p:nvSpPr>
        <p:spPr>
          <a:xfrm>
            <a:off x="2721356" y="4797225"/>
            <a:ext cx="225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4"/>
                </a:solidFill>
              </a:rPr>
              <a:t>Page: </a:t>
            </a:r>
            <a:r>
              <a:rPr b="1" lang="en">
                <a:solidFill>
                  <a:schemeClr val="accent4"/>
                </a:solidFill>
              </a:rPr>
              <a:t>3</a:t>
            </a:r>
            <a:endParaRPr sz="14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39" name="Google Shape;13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9225" y="1231224"/>
            <a:ext cx="5365550" cy="3113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een University of Bangladesh" id="144" name="Google Shape;14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7"/>
          <p:cNvSpPr txBox="1"/>
          <p:nvPr/>
        </p:nvSpPr>
        <p:spPr>
          <a:xfrm>
            <a:off x="253826" y="193025"/>
            <a:ext cx="23361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grpSp>
        <p:nvGrpSpPr>
          <p:cNvPr id="146" name="Google Shape;146;p17"/>
          <p:cNvGrpSpPr/>
          <p:nvPr/>
        </p:nvGrpSpPr>
        <p:grpSpPr>
          <a:xfrm>
            <a:off x="0" y="78925"/>
            <a:ext cx="2735083" cy="685800"/>
            <a:chOff x="0" y="237682"/>
            <a:chExt cx="3412456" cy="685800"/>
          </a:xfrm>
        </p:grpSpPr>
        <p:sp>
          <p:nvSpPr>
            <p:cNvPr id="147" name="Google Shape;147;p17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7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7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7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152" name="Google Shape;152;p17"/>
          <p:cNvSpPr txBox="1"/>
          <p:nvPr/>
        </p:nvSpPr>
        <p:spPr>
          <a:xfrm>
            <a:off x="121025" y="193025"/>
            <a:ext cx="21159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53" name="Google Shape;153;p17"/>
          <p:cNvSpPr txBox="1"/>
          <p:nvPr/>
        </p:nvSpPr>
        <p:spPr>
          <a:xfrm>
            <a:off x="2721356" y="4797225"/>
            <a:ext cx="225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4"/>
                </a:solidFill>
              </a:rPr>
              <a:t>Page: </a:t>
            </a:r>
            <a:r>
              <a:rPr b="1" lang="en">
                <a:solidFill>
                  <a:schemeClr val="accent4"/>
                </a:solidFill>
              </a:rPr>
              <a:t>4</a:t>
            </a:r>
            <a:endParaRPr sz="14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55" name="Google Shape;15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6950" y="1109477"/>
            <a:ext cx="7144213" cy="32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7"/>
          <p:cNvSpPr/>
          <p:nvPr/>
        </p:nvSpPr>
        <p:spPr>
          <a:xfrm>
            <a:off x="3137975" y="167875"/>
            <a:ext cx="4051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00B050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Types of MOSFET</a:t>
            </a:r>
            <a:endParaRPr sz="3100">
              <a:solidFill>
                <a:srgbClr val="00B050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157" name="Google Shape;157;p17"/>
          <p:cNvSpPr/>
          <p:nvPr/>
        </p:nvSpPr>
        <p:spPr>
          <a:xfrm>
            <a:off x="2856183" y="767136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een University of Bangladesh" id="162" name="Google Shape;16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8"/>
          <p:cNvSpPr txBox="1"/>
          <p:nvPr/>
        </p:nvSpPr>
        <p:spPr>
          <a:xfrm>
            <a:off x="253826" y="193025"/>
            <a:ext cx="23361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grpSp>
        <p:nvGrpSpPr>
          <p:cNvPr id="164" name="Google Shape;164;p18"/>
          <p:cNvGrpSpPr/>
          <p:nvPr/>
        </p:nvGrpSpPr>
        <p:grpSpPr>
          <a:xfrm>
            <a:off x="0" y="78925"/>
            <a:ext cx="2735083" cy="685800"/>
            <a:chOff x="0" y="237682"/>
            <a:chExt cx="3412456" cy="685800"/>
          </a:xfrm>
        </p:grpSpPr>
        <p:sp>
          <p:nvSpPr>
            <p:cNvPr id="165" name="Google Shape;165;p18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8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8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8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170" name="Google Shape;170;p18"/>
          <p:cNvSpPr txBox="1"/>
          <p:nvPr/>
        </p:nvSpPr>
        <p:spPr>
          <a:xfrm>
            <a:off x="121025" y="193025"/>
            <a:ext cx="28563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204</a:t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2721356" y="4797225"/>
            <a:ext cx="225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4"/>
                </a:solidFill>
              </a:rPr>
              <a:t>Page: </a:t>
            </a:r>
            <a:r>
              <a:rPr b="1" lang="en">
                <a:solidFill>
                  <a:schemeClr val="accent4"/>
                </a:solidFill>
              </a:rPr>
              <a:t>4</a:t>
            </a:r>
            <a:endParaRPr sz="14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3" name="Google Shape;173;p18"/>
          <p:cNvSpPr/>
          <p:nvPr/>
        </p:nvSpPr>
        <p:spPr>
          <a:xfrm>
            <a:off x="2868250" y="167875"/>
            <a:ext cx="5881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B050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Advantages of MOSFETs:</a:t>
            </a:r>
            <a:endParaRPr sz="2400">
              <a:solidFill>
                <a:srgbClr val="00B050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174" name="Google Shape;174;p18"/>
          <p:cNvSpPr/>
          <p:nvPr/>
        </p:nvSpPr>
        <p:spPr>
          <a:xfrm>
            <a:off x="2721358" y="67577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8"/>
          <p:cNvSpPr txBox="1"/>
          <p:nvPr/>
        </p:nvSpPr>
        <p:spPr>
          <a:xfrm>
            <a:off x="121025" y="1280550"/>
            <a:ext cx="5966400" cy="32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High input impedance:</a:t>
            </a:r>
            <a:r>
              <a:rPr lang="en" sz="1300"/>
              <a:t> The gate of a MOSFET is insulated from the channel, which means that it has a very high input impedance. This makes MOSFETs ideal for use in circuits where the input signal is weak.</a:t>
            </a:r>
            <a:endParaRPr sz="13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Low power consumption:</a:t>
            </a:r>
            <a:r>
              <a:rPr lang="en" sz="1300"/>
              <a:t> MOSFETs can operate at very low power levels, making them ideal for use in battery-powered devices</a:t>
            </a:r>
            <a:endParaRPr sz="13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.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Scalability:</a:t>
            </a:r>
            <a:r>
              <a:rPr lang="en" sz="1300"/>
              <a:t> MOSFETs can be made very small, which makes them ideal for use in integrated circuits.</a:t>
            </a:r>
            <a:endParaRPr sz="13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/>
          </a:p>
        </p:txBody>
      </p:sp>
      <p:pic>
        <p:nvPicPr>
          <p:cNvPr id="176" name="Google Shape;17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4851" y="1443151"/>
            <a:ext cx="2856300" cy="1900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een University of Bangladesh" id="181" name="Google Shape;18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9"/>
          <p:cNvSpPr txBox="1"/>
          <p:nvPr/>
        </p:nvSpPr>
        <p:spPr>
          <a:xfrm>
            <a:off x="253826" y="193025"/>
            <a:ext cx="23361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grpSp>
        <p:nvGrpSpPr>
          <p:cNvPr id="183" name="Google Shape;183;p19"/>
          <p:cNvGrpSpPr/>
          <p:nvPr/>
        </p:nvGrpSpPr>
        <p:grpSpPr>
          <a:xfrm>
            <a:off x="0" y="78925"/>
            <a:ext cx="2735083" cy="685800"/>
            <a:chOff x="0" y="237682"/>
            <a:chExt cx="3412456" cy="685800"/>
          </a:xfrm>
        </p:grpSpPr>
        <p:sp>
          <p:nvSpPr>
            <p:cNvPr id="184" name="Google Shape;184;p19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9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9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9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189" name="Google Shape;189;p19"/>
          <p:cNvSpPr txBox="1"/>
          <p:nvPr/>
        </p:nvSpPr>
        <p:spPr>
          <a:xfrm>
            <a:off x="121025" y="193025"/>
            <a:ext cx="28563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204</a:t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2721356" y="4797225"/>
            <a:ext cx="225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4"/>
                </a:solidFill>
              </a:rPr>
              <a:t>Page: </a:t>
            </a:r>
            <a:r>
              <a:rPr b="1" lang="en">
                <a:solidFill>
                  <a:schemeClr val="accent4"/>
                </a:solidFill>
              </a:rPr>
              <a:t>4</a:t>
            </a:r>
            <a:endParaRPr sz="14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2868250" y="167875"/>
            <a:ext cx="5881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B050"/>
                </a:solidFill>
                <a:latin typeface="Oswald Medium"/>
                <a:ea typeface="Oswald Medium"/>
                <a:cs typeface="Oswald Medium"/>
                <a:sym typeface="Oswald Medium"/>
              </a:rPr>
              <a:t>Disadvantages of MOSFETs:</a:t>
            </a:r>
            <a:endParaRPr sz="2200">
              <a:solidFill>
                <a:srgbClr val="00B050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B050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93" name="Google Shape;193;p19"/>
          <p:cNvSpPr/>
          <p:nvPr/>
        </p:nvSpPr>
        <p:spPr>
          <a:xfrm>
            <a:off x="2721358" y="57257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988350" y="3274850"/>
            <a:ext cx="6862800" cy="17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Sensitivity to static electricity:</a:t>
            </a:r>
            <a:r>
              <a:rPr lang="en"/>
              <a:t> MOSFETs are sensitive to static electricity, which can damage them.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Higher cost:</a:t>
            </a:r>
            <a:r>
              <a:rPr lang="en"/>
              <a:t> MOSFETs can be more expensive than other types of transistors, such as bipolar junction transistors (BJTs).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/>
          </a:p>
        </p:txBody>
      </p:sp>
      <p:pic>
        <p:nvPicPr>
          <p:cNvPr id="195" name="Google Shape;1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9925" y="946950"/>
            <a:ext cx="3659650" cy="2056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een University of Bangladesh" id="200" name="Google Shape;20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0"/>
          <p:cNvSpPr txBox="1"/>
          <p:nvPr/>
        </p:nvSpPr>
        <p:spPr>
          <a:xfrm>
            <a:off x="253826" y="193025"/>
            <a:ext cx="23361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02" name="Google Shape;202;p20"/>
          <p:cNvSpPr/>
          <p:nvPr/>
        </p:nvSpPr>
        <p:spPr>
          <a:xfrm>
            <a:off x="2868250" y="167875"/>
            <a:ext cx="5881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B050"/>
                </a:solidFill>
                <a:latin typeface="Oswald Medium"/>
                <a:ea typeface="Oswald Medium"/>
                <a:cs typeface="Oswald Medium"/>
                <a:sym typeface="Oswald Medium"/>
              </a:rPr>
              <a:t>Type of MOSFET : V-I Characteristics</a:t>
            </a:r>
            <a:endParaRPr sz="2400">
              <a:solidFill>
                <a:srgbClr val="00B050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203" name="Google Shape;203;p20"/>
          <p:cNvSpPr/>
          <p:nvPr/>
        </p:nvSpPr>
        <p:spPr>
          <a:xfrm>
            <a:off x="2944458" y="63162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4" name="Google Shape;204;p20"/>
          <p:cNvGrpSpPr/>
          <p:nvPr/>
        </p:nvGrpSpPr>
        <p:grpSpPr>
          <a:xfrm>
            <a:off x="0" y="78925"/>
            <a:ext cx="2735083" cy="685800"/>
            <a:chOff x="0" y="237682"/>
            <a:chExt cx="3412456" cy="685800"/>
          </a:xfrm>
        </p:grpSpPr>
        <p:sp>
          <p:nvSpPr>
            <p:cNvPr id="205" name="Google Shape;205;p20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0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20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20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210" name="Google Shape;210;p20"/>
          <p:cNvSpPr txBox="1"/>
          <p:nvPr/>
        </p:nvSpPr>
        <p:spPr>
          <a:xfrm>
            <a:off x="121025" y="193025"/>
            <a:ext cx="2856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11" name="Google Shape;211;p20"/>
          <p:cNvSpPr txBox="1"/>
          <p:nvPr/>
        </p:nvSpPr>
        <p:spPr>
          <a:xfrm>
            <a:off x="2721356" y="4797225"/>
            <a:ext cx="225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4"/>
                </a:solidFill>
              </a:rPr>
              <a:t>Page: </a:t>
            </a:r>
            <a:r>
              <a:rPr b="1" lang="en">
                <a:solidFill>
                  <a:schemeClr val="accent4"/>
                </a:solidFill>
              </a:rPr>
              <a:t>5</a:t>
            </a:r>
            <a:endParaRPr sz="14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13" name="Google Shape;2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050" y="999462"/>
            <a:ext cx="7647874" cy="374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21"/>
          <p:cNvGrpSpPr/>
          <p:nvPr/>
        </p:nvGrpSpPr>
        <p:grpSpPr>
          <a:xfrm>
            <a:off x="0" y="78925"/>
            <a:ext cx="2795484" cy="685800"/>
            <a:chOff x="0" y="237682"/>
            <a:chExt cx="3412456" cy="685800"/>
          </a:xfrm>
        </p:grpSpPr>
        <p:sp>
          <p:nvSpPr>
            <p:cNvPr id="219" name="Google Shape;219;p21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21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21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1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224" name="Google Shape;224;p21"/>
          <p:cNvSpPr txBox="1"/>
          <p:nvPr/>
        </p:nvSpPr>
        <p:spPr>
          <a:xfrm>
            <a:off x="84725" y="186275"/>
            <a:ext cx="3001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descr="Green University of Bangladesh" id="225" name="Google Shape;2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1"/>
          <p:cNvSpPr/>
          <p:nvPr/>
        </p:nvSpPr>
        <p:spPr>
          <a:xfrm>
            <a:off x="2991925" y="193025"/>
            <a:ext cx="54072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B050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N-Channel Enhancement MOSFET</a:t>
            </a:r>
            <a:endParaRPr sz="2400">
              <a:solidFill>
                <a:srgbClr val="00B050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B050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B050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B050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27" name="Google Shape;22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28" name="Google Shape;228;p21"/>
          <p:cNvSpPr txBox="1"/>
          <p:nvPr/>
        </p:nvSpPr>
        <p:spPr>
          <a:xfrm>
            <a:off x="2882806" y="5206750"/>
            <a:ext cx="225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4"/>
                </a:solidFill>
              </a:rPr>
              <a:t>Page: </a:t>
            </a:r>
            <a:r>
              <a:rPr b="1" lang="en">
                <a:solidFill>
                  <a:schemeClr val="accent4"/>
                </a:solidFill>
              </a:rPr>
              <a:t>5</a:t>
            </a:r>
            <a:endParaRPr sz="140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1"/>
          <p:cNvSpPr/>
          <p:nvPr/>
        </p:nvSpPr>
        <p:spPr>
          <a:xfrm>
            <a:off x="2795483" y="61812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0" name="Google Shape;2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6950" y="882232"/>
            <a:ext cx="6271098" cy="3915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36" name="Google Shape;236;p22"/>
          <p:cNvSpPr txBox="1"/>
          <p:nvPr/>
        </p:nvSpPr>
        <p:spPr>
          <a:xfrm>
            <a:off x="253826" y="193025"/>
            <a:ext cx="23361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37" name="Google Shape;237;p22"/>
          <p:cNvSpPr/>
          <p:nvPr/>
        </p:nvSpPr>
        <p:spPr>
          <a:xfrm>
            <a:off x="2589925" y="167875"/>
            <a:ext cx="6554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B050"/>
                </a:solidFill>
                <a:latin typeface="Encode Sans Semi Condensed ExtraBold"/>
                <a:ea typeface="Encode Sans Semi Condensed ExtraBold"/>
                <a:cs typeface="Encode Sans Semi Condensed ExtraBold"/>
                <a:sym typeface="Encode Sans Semi Condensed ExtraBold"/>
              </a:rPr>
              <a:t> N-Channel Enhancement </a:t>
            </a:r>
            <a:r>
              <a:rPr lang="en" sz="2000">
                <a:solidFill>
                  <a:srgbClr val="00B050"/>
                </a:solidFill>
                <a:latin typeface="Encode Sans Semi Condensed ExtraBold"/>
                <a:ea typeface="Encode Sans Semi Condensed ExtraBold"/>
                <a:cs typeface="Encode Sans Semi Condensed ExtraBold"/>
                <a:sym typeface="Encode Sans Semi Condensed ExtraBold"/>
              </a:rPr>
              <a:t>MOSFET</a:t>
            </a:r>
            <a:r>
              <a:rPr lang="en" sz="2000">
                <a:solidFill>
                  <a:srgbClr val="00B050"/>
                </a:solidFill>
                <a:latin typeface="Encode Sans Semi Condensed ExtraBold"/>
                <a:ea typeface="Encode Sans Semi Condensed ExtraBold"/>
                <a:cs typeface="Encode Sans Semi Condensed ExtraBold"/>
                <a:sym typeface="Encode Sans Semi Condensed ExtraBold"/>
              </a:rPr>
              <a:t> V-I Characteristics</a:t>
            </a:r>
            <a:endParaRPr sz="2000">
              <a:solidFill>
                <a:srgbClr val="00B050"/>
              </a:solidFill>
              <a:latin typeface="Encode Sans Semi Condensed ExtraBold"/>
              <a:ea typeface="Encode Sans Semi Condensed ExtraBold"/>
              <a:cs typeface="Encode Sans Semi Condensed ExtraBold"/>
              <a:sym typeface="Encode Sans Semi Condensed ExtraBold"/>
            </a:endParaRPr>
          </a:p>
        </p:txBody>
      </p:sp>
      <p:grpSp>
        <p:nvGrpSpPr>
          <p:cNvPr id="238" name="Google Shape;238;p22"/>
          <p:cNvGrpSpPr/>
          <p:nvPr/>
        </p:nvGrpSpPr>
        <p:grpSpPr>
          <a:xfrm>
            <a:off x="0" y="78925"/>
            <a:ext cx="2336167" cy="685800"/>
            <a:chOff x="0" y="237682"/>
            <a:chExt cx="3412456" cy="685800"/>
          </a:xfrm>
        </p:grpSpPr>
        <p:sp>
          <p:nvSpPr>
            <p:cNvPr id="239" name="Google Shape;239;p22"/>
            <p:cNvSpPr/>
            <p:nvPr/>
          </p:nvSpPr>
          <p:spPr>
            <a:xfrm>
              <a:off x="1" y="237682"/>
              <a:ext cx="2590800" cy="685800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22"/>
            <p:cNvSpPr/>
            <p:nvPr/>
          </p:nvSpPr>
          <p:spPr>
            <a:xfrm rot="5400000">
              <a:off x="2524520" y="303983"/>
              <a:ext cx="683700" cy="551100"/>
            </a:xfrm>
            <a:prstGeom prst="triangle">
              <a:avLst>
                <a:gd fmla="val 0" name="adj"/>
              </a:avLst>
            </a:prstGeom>
            <a:solidFill>
              <a:srgbClr val="BBD6E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0" y="390082"/>
              <a:ext cx="3141900" cy="3810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22"/>
            <p:cNvSpPr/>
            <p:nvPr/>
          </p:nvSpPr>
          <p:spPr>
            <a:xfrm rot="5400000">
              <a:off x="3082006" y="444832"/>
              <a:ext cx="385200" cy="275700"/>
            </a:xfrm>
            <a:prstGeom prst="triangle">
              <a:avLst>
                <a:gd fmla="val 0" name="adj"/>
              </a:avLst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22"/>
            <p:cNvSpPr txBox="1"/>
            <p:nvPr/>
          </p:nvSpPr>
          <p:spPr>
            <a:xfrm>
              <a:off x="1036655" y="397957"/>
              <a:ext cx="13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  <p:sp>
        <p:nvSpPr>
          <p:cNvPr id="244" name="Google Shape;244;p22"/>
          <p:cNvSpPr txBox="1"/>
          <p:nvPr/>
        </p:nvSpPr>
        <p:spPr>
          <a:xfrm>
            <a:off x="121025" y="193025"/>
            <a:ext cx="2263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EEE 203</a:t>
            </a:r>
            <a:endParaRPr b="1" sz="240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45" name="Google Shape;245;p22"/>
          <p:cNvSpPr/>
          <p:nvPr/>
        </p:nvSpPr>
        <p:spPr>
          <a:xfrm>
            <a:off x="2589933" y="631623"/>
            <a:ext cx="6430500" cy="10320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reen University of Bangladesh" id="246" name="Google Shape;24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1775" y="4557700"/>
            <a:ext cx="1872225" cy="5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9525" y="934923"/>
            <a:ext cx="5680925" cy="415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